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6"/>
  </p:notesMasterIdLst>
  <p:handoutMasterIdLst>
    <p:handoutMasterId r:id="rId17"/>
  </p:handoutMasterIdLst>
  <p:sldIdLst>
    <p:sldId id="448" r:id="rId2"/>
    <p:sldId id="450" r:id="rId3"/>
    <p:sldId id="477" r:id="rId4"/>
    <p:sldId id="478" r:id="rId5"/>
    <p:sldId id="479" r:id="rId6"/>
    <p:sldId id="482" r:id="rId7"/>
    <p:sldId id="481" r:id="rId8"/>
    <p:sldId id="468" r:id="rId9"/>
    <p:sldId id="469" r:id="rId10"/>
    <p:sldId id="470" r:id="rId11"/>
    <p:sldId id="471" r:id="rId12"/>
    <p:sldId id="465" r:id="rId13"/>
    <p:sldId id="466" r:id="rId14"/>
    <p:sldId id="467" r:id="rId15"/>
  </p:sldIdLst>
  <p:sldSz cx="9144000" cy="6858000" type="screen4x3"/>
  <p:notesSz cx="67818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4690" autoAdjust="0"/>
  </p:normalViewPr>
  <p:slideViewPr>
    <p:cSldViewPr>
      <p:cViewPr varScale="1">
        <p:scale>
          <a:sx n="68" d="100"/>
          <a:sy n="68" d="100"/>
        </p:scale>
        <p:origin x="780" y="72"/>
      </p:cViewPr>
      <p:guideLst>
        <p:guide orient="horz" pos="2160"/>
        <p:guide pos="2880"/>
      </p:guideLst>
    </p:cSldViewPr>
  </p:slideViewPr>
  <p:outlineViewPr>
    <p:cViewPr>
      <p:scale>
        <a:sx n="33" d="100"/>
        <a:sy n="33" d="100"/>
      </p:scale>
      <p:origin x="24" y="268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622" y="-44"/>
      </p:cViewPr>
      <p:guideLst>
        <p:guide orient="horz" pos="3127"/>
        <p:guide pos="21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020" y="0"/>
            <a:ext cx="2938780" cy="496332"/>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sz="quarter" idx="1"/>
          </p:nvPr>
        </p:nvSpPr>
        <p:spPr>
          <a:xfrm>
            <a:off x="1570" y="0"/>
            <a:ext cx="2938780" cy="496332"/>
          </a:xfrm>
          <a:prstGeom prst="rect">
            <a:avLst/>
          </a:prstGeom>
        </p:spPr>
        <p:txBody>
          <a:bodyPr vert="horz" lIns="91440" tIns="45720" rIns="91440" bIns="45720" rtlCol="1"/>
          <a:lstStyle>
            <a:lvl1pPr algn="l">
              <a:defRPr sz="1200"/>
            </a:lvl1pPr>
          </a:lstStyle>
          <a:p>
            <a:fld id="{6EFFAA95-2F18-4E62-9A95-76F2A08F6BBC}" type="datetimeFigureOut">
              <a:rPr lang="ar-JO" smtClean="0"/>
              <a:t>02/05/1440</a:t>
            </a:fld>
            <a:endParaRPr lang="ar-JO"/>
          </a:p>
        </p:txBody>
      </p:sp>
      <p:sp>
        <p:nvSpPr>
          <p:cNvPr id="4" name="Footer Placeholder 3"/>
          <p:cNvSpPr>
            <a:spLocks noGrp="1"/>
          </p:cNvSpPr>
          <p:nvPr>
            <p:ph type="ftr" sz="quarter" idx="2"/>
          </p:nvPr>
        </p:nvSpPr>
        <p:spPr>
          <a:xfrm>
            <a:off x="3843020" y="9428583"/>
            <a:ext cx="2938780" cy="496332"/>
          </a:xfrm>
          <a:prstGeom prst="rect">
            <a:avLst/>
          </a:prstGeom>
        </p:spPr>
        <p:txBody>
          <a:bodyPr vert="horz" lIns="91440" tIns="45720" rIns="91440" bIns="45720" rtlCol="1" anchor="b"/>
          <a:lstStyle>
            <a:lvl1pPr algn="r">
              <a:defRPr sz="1200"/>
            </a:lvl1pPr>
          </a:lstStyle>
          <a:p>
            <a:endParaRPr lang="ar-JO"/>
          </a:p>
        </p:txBody>
      </p:sp>
      <p:sp>
        <p:nvSpPr>
          <p:cNvPr id="5" name="Slide Number Placeholder 4"/>
          <p:cNvSpPr>
            <a:spLocks noGrp="1"/>
          </p:cNvSpPr>
          <p:nvPr>
            <p:ph type="sldNum" sz="quarter" idx="3"/>
          </p:nvPr>
        </p:nvSpPr>
        <p:spPr>
          <a:xfrm>
            <a:off x="1570" y="9428583"/>
            <a:ext cx="2938780" cy="496332"/>
          </a:xfrm>
          <a:prstGeom prst="rect">
            <a:avLst/>
          </a:prstGeom>
        </p:spPr>
        <p:txBody>
          <a:bodyPr vert="horz" lIns="91440" tIns="45720" rIns="91440" bIns="45720" rtlCol="1" anchor="b"/>
          <a:lstStyle>
            <a:lvl1pPr algn="l">
              <a:defRPr sz="1200"/>
            </a:lvl1pPr>
          </a:lstStyle>
          <a:p>
            <a:fld id="{460524C2-A2DA-4DC0-B805-F7F24A07AB46}" type="slidenum">
              <a:rPr lang="ar-JO" smtClean="0"/>
              <a:t>‹#›</a:t>
            </a:fld>
            <a:endParaRPr lang="ar-JO"/>
          </a:p>
        </p:txBody>
      </p:sp>
    </p:spTree>
    <p:extLst>
      <p:ext uri="{BB962C8B-B14F-4D97-AF65-F5344CB8AC3E}">
        <p14:creationId xmlns:p14="http://schemas.microsoft.com/office/powerpoint/2010/main" val="521957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8D1C0D0-39C7-4B49-81B4-829D8100CC7C}" type="datetimeFigureOut">
              <a:rPr lang="en-GB" smtClean="0"/>
              <a:pPr/>
              <a:t>08/01/2019</a:t>
            </a:fld>
            <a:endParaRPr lang="en-GB"/>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8180" y="4715153"/>
            <a:ext cx="54254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4E902F0B-E0AB-486B-99C1-44A5693B30E5}" type="slidenum">
              <a:rPr lang="en-GB" smtClean="0"/>
              <a:pPr/>
              <a:t>‹#›</a:t>
            </a:fld>
            <a:endParaRPr lang="en-GB"/>
          </a:p>
        </p:txBody>
      </p:sp>
    </p:spTree>
    <p:extLst>
      <p:ext uri="{BB962C8B-B14F-4D97-AF65-F5344CB8AC3E}">
        <p14:creationId xmlns:p14="http://schemas.microsoft.com/office/powerpoint/2010/main" val="421525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60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4846320"/>
            <a:ext cx="6858000" cy="914400"/>
          </a:xfrm>
        </p:spPr>
        <p:txBody>
          <a:bodyPr/>
          <a:lstStyle>
            <a:lvl1pPr marL="0" indent="0" algn="r">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11"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p:spPr>
        <p:txBody>
          <a:bodyPr>
            <a:normAutofit/>
          </a:bodyPr>
          <a:lstStyle>
            <a:lvl1pPr>
              <a:defRPr sz="3000" b="0"/>
            </a:lvl1pPr>
          </a:lstStyle>
          <a:p>
            <a:r>
              <a:rPr lang="en-US" dirty="0"/>
              <a:t>Click to edit Master title style</a:t>
            </a:r>
          </a:p>
        </p:txBody>
      </p:sp>
      <p:sp>
        <p:nvSpPr>
          <p:cNvPr id="3" name="Content Placeholder 2"/>
          <p:cNvSpPr>
            <a:spLocks noGrp="1"/>
          </p:cNvSpPr>
          <p:nvPr>
            <p:ph idx="1"/>
          </p:nvPr>
        </p:nvSpPr>
        <p:spPr/>
        <p:txBody>
          <a:bodyPr/>
          <a:lstStyle>
            <a:lvl1pPr marL="342900" indent="-342900">
              <a:buClr>
                <a:schemeClr val="tx2"/>
              </a:buClr>
              <a:buFont typeface="Arial" panose="020B0604020202020204" pitchFamily="34" charset="0"/>
              <a:buChar char="•"/>
              <a:defRPr b="0"/>
            </a:lvl1pPr>
            <a:lvl2pPr marL="635000" indent="-182563">
              <a:defRPr/>
            </a:lvl2pPr>
            <a:lvl3pPr marL="1143000" indent="-228600">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
        <p:nvSpPr>
          <p:cNvPr id="7"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r">
              <a:lnSpc>
                <a:spcPct val="100000"/>
              </a:lnSpc>
              <a:defRPr sz="60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1"/>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2000" y="1574800"/>
            <a:ext cx="3581400" cy="4525963"/>
          </a:xfrm>
        </p:spPr>
        <p:txBody>
          <a:bodyPr/>
          <a:lstStyle>
            <a:lvl1pPr algn="l" rtl="0">
              <a:defRPr sz="2000"/>
            </a:lvl1pPr>
            <a:lvl2pPr algn="l" rtl="0">
              <a:defRPr sz="2400"/>
            </a:lvl2pPr>
            <a:lvl3pPr algn="l" rtl="0">
              <a:defRPr sz="2000"/>
            </a:lvl3pPr>
            <a:lvl4pPr algn="l" rtl="0">
              <a:defRPr sz="1800"/>
            </a:lvl4pPr>
            <a:lvl5pPr algn="l" rtl="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5800" y="1574800"/>
            <a:ext cx="3581400" cy="4525963"/>
          </a:xfrm>
        </p:spPr>
        <p:txBody>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62000" y="1572768"/>
            <a:ext cx="3581400" cy="639762"/>
          </a:xfrm>
        </p:spPr>
        <p:txBody>
          <a:bodyPr anchor="b">
            <a:noAutofit/>
          </a:bodyPr>
          <a:lstStyle>
            <a:lvl1pPr marL="0" indent="0" algn="r" rtl="1">
              <a:buNone/>
              <a:defRPr lang="en-US" sz="2000" b="1" u="none"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r" defTabSz="914400" rtl="1" eaLnBrk="1" latinLnBrk="0" hangingPunct="1">
              <a:spcBef>
                <a:spcPct val="20000"/>
              </a:spcBef>
              <a:spcAft>
                <a:spcPts val="600"/>
              </a:spcAft>
              <a:buFont typeface="Arial" pitchFamily="34" charset="0"/>
              <a:buNone/>
            </a:pPr>
            <a:r>
              <a:rPr lang="en-US"/>
              <a:t>Click to edit Master text styles</a:t>
            </a:r>
          </a:p>
        </p:txBody>
      </p:sp>
      <p:sp>
        <p:nvSpPr>
          <p:cNvPr id="4" name="Content Placeholder 3"/>
          <p:cNvSpPr>
            <a:spLocks noGrp="1"/>
          </p:cNvSpPr>
          <p:nvPr>
            <p:ph sz="half" idx="2"/>
          </p:nvPr>
        </p:nvSpPr>
        <p:spPr>
          <a:xfrm>
            <a:off x="762000" y="2255520"/>
            <a:ext cx="3581400" cy="3840480"/>
          </a:xfrm>
        </p:spPr>
        <p:txBody>
          <a:bodyPr/>
          <a:lstStyle>
            <a:lvl1pPr algn="l" rtl="0">
              <a:defRPr sz="2000"/>
            </a:lvl1pPr>
            <a:lvl2pPr algn="l" rtl="0">
              <a:defRPr sz="2000"/>
            </a:lvl2pPr>
            <a:lvl3pPr algn="l" rtl="0">
              <a:defRPr sz="1800"/>
            </a:lvl3pPr>
            <a:lvl4pPr algn="l" rtl="0">
              <a:defRPr sz="1600"/>
            </a:lvl4pPr>
            <a:lvl5pPr algn="l" rtl="0">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5800" y="1572768"/>
            <a:ext cx="3581400" cy="639762"/>
          </a:xfrm>
        </p:spPr>
        <p:txBody>
          <a:bodyPr vert="horz" lIns="91440" tIns="45720" rIns="91440" bIns="45720" rtlCol="0" anchor="b">
            <a:noAutofit/>
          </a:bodyPr>
          <a:lstStyle>
            <a:lvl1pPr marL="0" indent="0" algn="r" defTabSz="914400" rtl="1" eaLnBrk="1" latinLnBrk="0" hangingPunct="1">
              <a:spcBef>
                <a:spcPct val="20000"/>
              </a:spcBef>
              <a:spcAft>
                <a:spcPts val="600"/>
              </a:spcAft>
              <a:buFont typeface="Arial" pitchFamily="34" charset="0"/>
              <a:buNone/>
              <a:defRPr lang="en-US" sz="2000" b="1" u="none" kern="1200" dirty="0" smtClean="0">
                <a:solidFill>
                  <a:schemeClr val="tx1"/>
                </a:solidFill>
                <a:latin typeface="+mn-lt"/>
                <a:ea typeface="+mn-ea"/>
                <a:cs typeface="+mn-cs"/>
              </a:defRPr>
            </a:lvl1pPr>
          </a:lstStyle>
          <a:p>
            <a:pPr lvl="0"/>
            <a:r>
              <a:rPr lang="en-US"/>
              <a:t>Click to edit Master text styles</a:t>
            </a:r>
          </a:p>
        </p:txBody>
      </p:sp>
      <p:sp>
        <p:nvSpPr>
          <p:cNvPr id="6" name="Content Placeholder 5"/>
          <p:cNvSpPr>
            <a:spLocks noGrp="1"/>
          </p:cNvSpPr>
          <p:nvPr>
            <p:ph sz="quarter" idx="4"/>
          </p:nvPr>
        </p:nvSpPr>
        <p:spPr>
          <a:xfrm>
            <a:off x="4495800" y="2259366"/>
            <a:ext cx="3581400" cy="3840480"/>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
        <p:nvSpPr>
          <p:cNvPr id="8" name="Title 7"/>
          <p:cNvSpPr>
            <a:spLocks noGrp="1"/>
          </p:cNvSpPr>
          <p:nvPr>
            <p:ph type="title"/>
          </p:nvPr>
        </p:nvSpPr>
        <p:spPr>
          <a:xfrm>
            <a:off x="1066800" y="152718"/>
            <a:ext cx="7620000" cy="1371600"/>
          </a:xfrm>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0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76200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85E95EA-764A-438A-AB2D-615555310C78}" type="slidenum">
              <a:rPr lang="en-GB" smtClean="0"/>
              <a:pPr/>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r" defTabSz="914400" rtl="1" eaLnBrk="1" latinLnBrk="0" hangingPunct="1">
        <a:spcBef>
          <a:spcPct val="0"/>
        </a:spcBef>
        <a:buNone/>
        <a:defRPr sz="3000" kern="1200" cap="all" spc="-60" baseline="0">
          <a:solidFill>
            <a:schemeClr val="tx2"/>
          </a:solidFill>
          <a:latin typeface="+mj-lt"/>
          <a:ea typeface="+mj-ea"/>
          <a:cs typeface="+mj-cs"/>
        </a:defRPr>
      </a:lvl1pPr>
    </p:titleStyle>
    <p:bodyStyle>
      <a:lvl1pPr marL="342900" indent="-342900" algn="r" defTabSz="914400" rtl="1" eaLnBrk="1" latinLnBrk="0" hangingPunct="1">
        <a:spcBef>
          <a:spcPct val="20000"/>
        </a:spcBef>
        <a:spcAft>
          <a:spcPts val="600"/>
        </a:spcAft>
        <a:buClr>
          <a:schemeClr val="tx2"/>
        </a:buClr>
        <a:buFont typeface="Arial" panose="020B0604020202020204" pitchFamily="34" charset="0"/>
        <a:buChar char="•"/>
        <a:defRPr sz="2000" b="0"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fontScale="85000" lnSpcReduction="20000"/>
          </a:bodyPr>
          <a:lstStyle/>
          <a:p>
            <a:r>
              <a:rPr lang="ar-JO" dirty="0"/>
              <a:t>مهارات استخدام شبكات التواصل الاجتماعي</a:t>
            </a:r>
            <a:br>
              <a:rPr lang="en-US" dirty="0"/>
            </a:br>
            <a:r>
              <a:rPr lang="ar-JO" dirty="0"/>
              <a:t>0731102</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solidFill>
                  <a:schemeClr val="tx2"/>
                </a:solidFill>
              </a:rPr>
              <a:pPr/>
              <a:t>1</a:t>
            </a:fld>
            <a:endParaRPr lang="en-GB" dirty="0">
              <a:solidFill>
                <a:schemeClr val="tx2"/>
              </a:solidFill>
            </a:endParaRPr>
          </a:p>
        </p:txBody>
      </p:sp>
      <p:sp>
        <p:nvSpPr>
          <p:cNvPr id="5" name="Title 4"/>
          <p:cNvSpPr>
            <a:spLocks noGrp="1"/>
          </p:cNvSpPr>
          <p:nvPr>
            <p:ph type="title"/>
          </p:nvPr>
        </p:nvSpPr>
        <p:spPr>
          <a:xfrm>
            <a:off x="152400" y="4953000"/>
            <a:ext cx="8458200" cy="762000"/>
          </a:xfrm>
        </p:spPr>
        <p:txBody>
          <a:bodyPr>
            <a:normAutofit fontScale="90000"/>
          </a:bodyPr>
          <a:lstStyle/>
          <a:p>
            <a:r>
              <a:rPr lang="ar-JO" dirty="0"/>
              <a:t>القضايا الاخلاقية والقانونية لاستخدام مواقع التواصل الاجتماعي</a:t>
            </a:r>
          </a:p>
        </p:txBody>
      </p:sp>
      <p:sp>
        <p:nvSpPr>
          <p:cNvPr id="8" name="AutoShape 2" descr="Image result for social network"/>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JO"/>
          </a:p>
        </p:txBody>
      </p:sp>
      <p:pic>
        <p:nvPicPr>
          <p:cNvPr id="1031" name="Picture 7"/>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5348" b="5348"/>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 Placeholder 2">
            <a:extLst>
              <a:ext uri="{FF2B5EF4-FFF2-40B4-BE49-F238E27FC236}">
                <a16:creationId xmlns:a16="http://schemas.microsoft.com/office/drawing/2014/main" id="{340D9019-434F-4C02-A207-2481A3ED0755}"/>
              </a:ext>
            </a:extLst>
          </p:cNvPr>
          <p:cNvSpPr txBox="1">
            <a:spLocks/>
          </p:cNvSpPr>
          <p:nvPr/>
        </p:nvSpPr>
        <p:spPr>
          <a:xfrm>
            <a:off x="5867400" y="0"/>
            <a:ext cx="3124200" cy="457200"/>
          </a:xfrm>
          <a:prstGeom prst="rect">
            <a:avLst/>
          </a:prstGeom>
          <a:solidFill>
            <a:schemeClr val="tx2"/>
          </a:solidFill>
        </p:spPr>
        <p:txBody>
          <a:bodyPr vert="horz" lIns="91440" tIns="45720" rIns="91440" bIns="45720" rtlCol="0">
            <a:normAutofit/>
          </a:bodyPr>
          <a:lstStyle>
            <a:lvl1pPr marL="0" indent="0" algn="r" defTabSz="914400" rtl="1" eaLnBrk="1" latinLnBrk="0" hangingPunct="1">
              <a:spcBef>
                <a:spcPct val="20000"/>
              </a:spcBef>
              <a:spcAft>
                <a:spcPts val="600"/>
              </a:spcAft>
              <a:buFont typeface="Arial" pitchFamily="34" charset="0"/>
              <a:buNone/>
              <a:defRPr sz="1600" b="1" kern="1200">
                <a:solidFill>
                  <a:schemeClr val="tx1"/>
                </a:solidFill>
                <a:latin typeface="+mn-lt"/>
                <a:ea typeface="+mn-ea"/>
                <a:cs typeface="+mn-cs"/>
              </a:defRPr>
            </a:lvl1pPr>
            <a:lvl2pPr marL="457200" indent="0" algn="r" defTabSz="914400" rtl="1" eaLnBrk="1" latinLnBrk="0" hangingPunct="1">
              <a:spcBef>
                <a:spcPct val="20000"/>
              </a:spcBef>
              <a:buClr>
                <a:schemeClr val="tx2"/>
              </a:buClr>
              <a:buFont typeface="Arial" pitchFamily="34" charset="0"/>
              <a:buNone/>
              <a:defRPr sz="1200" kern="1200">
                <a:solidFill>
                  <a:schemeClr val="tx1"/>
                </a:solidFill>
                <a:latin typeface="+mn-lt"/>
                <a:ea typeface="+mn-ea"/>
                <a:cs typeface="+mn-cs"/>
              </a:defRPr>
            </a:lvl2pPr>
            <a:lvl3pPr marL="914400" indent="0" algn="r" defTabSz="914400" rtl="1" eaLnBrk="1" latinLnBrk="0" hangingPunct="1">
              <a:spcBef>
                <a:spcPct val="20000"/>
              </a:spcBef>
              <a:buClr>
                <a:schemeClr val="tx2"/>
              </a:buClr>
              <a:buFont typeface="Arial" pitchFamily="34" charset="0"/>
              <a:buNone/>
              <a:defRPr sz="1000" kern="1200">
                <a:solidFill>
                  <a:schemeClr val="tx1"/>
                </a:solidFill>
                <a:latin typeface="+mn-lt"/>
                <a:ea typeface="+mn-ea"/>
                <a:cs typeface="+mn-cs"/>
              </a:defRPr>
            </a:lvl3pPr>
            <a:lvl4pPr marL="13716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4pPr>
            <a:lvl5pPr marL="1828800" indent="0" algn="r" defTabSz="914400" rtl="1" eaLnBrk="1" latinLnBrk="0" hangingPunct="1">
              <a:spcBef>
                <a:spcPct val="20000"/>
              </a:spcBef>
              <a:buClr>
                <a:schemeClr val="tx2"/>
              </a:buClr>
              <a:buFont typeface="Arial" pitchFamily="34" charset="0"/>
              <a:buNone/>
              <a:defRPr sz="900" kern="1200" baseline="0">
                <a:solidFill>
                  <a:schemeClr val="tx1"/>
                </a:solidFill>
                <a:latin typeface="+mn-lt"/>
                <a:ea typeface="+mn-ea"/>
                <a:cs typeface="+mn-cs"/>
              </a:defRPr>
            </a:lvl5pPr>
            <a:lvl6pPr marL="22860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6pPr>
            <a:lvl7pPr marL="27432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7pPr>
            <a:lvl8pPr marL="32004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8pPr>
            <a:lvl9pPr marL="36576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9pPr>
          </a:lstStyle>
          <a:p>
            <a:r>
              <a:rPr lang="ar-JO" sz="2200" dirty="0">
                <a:solidFill>
                  <a:schemeClr val="bg1"/>
                </a:solidFill>
              </a:rPr>
              <a:t>الفصل الأول 2018 / 2019 </a:t>
            </a:r>
            <a:endParaRPr lang="en-US" sz="2200" dirty="0">
              <a:solidFill>
                <a:schemeClr val="bg1"/>
              </a:solidFill>
            </a:endParaRPr>
          </a:p>
        </p:txBody>
      </p:sp>
    </p:spTree>
    <p:extLst>
      <p:ext uri="{BB962C8B-B14F-4D97-AF65-F5344CB8AC3E}">
        <p14:creationId xmlns:p14="http://schemas.microsoft.com/office/powerpoint/2010/main" val="2567231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توجيه الشباب إلى ضرورة الالتزام والتقيد بالقوانين الخاصة باستخدام الهاتف النقال أو استخدام الإنترنت للدخول للمواقع المحظورة وإرشادهم حتى يكونوا على بينه ومعرفة للعواقب التي قد تعرضهم للمساءلة القانونية.</a:t>
            </a:r>
          </a:p>
          <a:p>
            <a:pPr fontAlgn="base"/>
            <a:r>
              <a:rPr lang="ar-JO" dirty="0"/>
              <a:t>على أولياء الأمور أن يكونوا على اطلاع كامل بما تحويه هواتف أبنائهم من رسائل وصور وأرقام.</a:t>
            </a:r>
          </a:p>
          <a:p>
            <a:pPr fontAlgn="base"/>
            <a:r>
              <a:rPr lang="ar-JO" dirty="0"/>
              <a:t>تربية الأبناء على الحياء من الله ومراقبته، وأن ينمى فيهم الوازع الديني وتوعيتهم بالمخاطر المترتبة على سوء الاستخدام للتقنيات المعاصرة حتى لا ينزلقوا في مزالق الشهوة الوخيمة.</a:t>
            </a:r>
          </a:p>
          <a:p>
            <a:pPr fontAlgn="base"/>
            <a:r>
              <a:rPr lang="ar-JO" dirty="0"/>
              <a:t>التحذير من إرسال الصور والمقاطع التي فيها ابتذال أو خلاعة ومجون أو تتضمن كشفًا للعورات أو هتْكًا للأستار او استقبال الصور والأفلام المحرمة ومقاطع الفضائح والعورات وتناقلها ونشرها  والله - تعالى - يقول: ﴿ إِنَّ الَّذِينَ يُحِبُّونَ أَنْ تَشِيعَ الْفَاحِشَةُ فِي الَّذِينَ آمَنُوا لَهُمْ عَذَابٌ أَلِيمٌ فِي الدُّنْيَا وَالْآخِرَةِ وَاللَّهُ يَعْلَمُ وَأَنْتُمْ لَا تَعْلَمُونَ ﴾ [النور: 19</a:t>
            </a:r>
            <a:r>
              <a:rPr lang="en-US" dirty="0"/>
              <a:t>[</a:t>
            </a:r>
            <a:r>
              <a:rPr lang="ar-JO" dirty="0"/>
              <a:t>.</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10</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1524913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نكران على من أرسل لنا ما لا يليق، ونبين له الصواب حتى لا يستمر في خطئه وقد يكون غافلاً يحتاج إلى تذكير.</a:t>
            </a:r>
          </a:p>
          <a:p>
            <a:pPr fontAlgn="base"/>
            <a:r>
              <a:rPr lang="ar-JO" dirty="0"/>
              <a:t>التثبت من الأخبار والأحكام قبل الإرسال.</a:t>
            </a:r>
          </a:p>
          <a:p>
            <a:pPr fontAlgn="base"/>
            <a:r>
              <a:rPr lang="ar-JO" dirty="0"/>
              <a:t>مراعاة الأمانة في استخدام مثل هذه البرامج، فلا نسجل صوت المتصل إلا بإذنه، ولا نلتقط صورة أحد إلا بإذنه.</a:t>
            </a:r>
          </a:p>
          <a:p>
            <a:pPr fontAlgn="base"/>
            <a:r>
              <a:rPr lang="ar-JO" dirty="0"/>
              <a:t>مراعاة الوقت المناسب عند استخدام مواقع التواصل الاجتماعي.</a:t>
            </a:r>
          </a:p>
          <a:p>
            <a:pPr fontAlgn="base"/>
            <a:r>
              <a:rPr lang="ar-JO" dirty="0"/>
              <a:t>التوعية بأن الاستخدام السيِّئ لبعض الشبكات قد يُودِي بأصحابها إلى السجن.</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11</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1198940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184" y="152400"/>
            <a:ext cx="6970015" cy="1371600"/>
          </a:xfrm>
        </p:spPr>
        <p:txBody>
          <a:bodyPr/>
          <a:lstStyle/>
          <a:p>
            <a:r>
              <a:rPr lang="ar-JO" dirty="0"/>
              <a:t>نصوص بعض المواد من قانون الجرائم الالكترونية الاردني رقم 27 لسنة 2015</a:t>
            </a:r>
            <a:endParaRPr lang="en-US" dirty="0"/>
          </a:p>
        </p:txBody>
      </p:sp>
      <p:sp>
        <p:nvSpPr>
          <p:cNvPr id="3" name="Content Placeholder 2"/>
          <p:cNvSpPr>
            <a:spLocks noGrp="1"/>
          </p:cNvSpPr>
          <p:nvPr>
            <p:ph idx="1"/>
          </p:nvPr>
        </p:nvSpPr>
        <p:spPr/>
        <p:txBody>
          <a:bodyPr>
            <a:normAutofit lnSpcReduction="10000"/>
          </a:bodyPr>
          <a:lstStyle/>
          <a:p>
            <a:pPr fontAlgn="base"/>
            <a:r>
              <a:rPr lang="ar-JO" u="sng" dirty="0">
                <a:solidFill>
                  <a:schemeClr val="tx2"/>
                </a:solidFill>
              </a:rPr>
              <a:t>المادة 9:</a:t>
            </a:r>
          </a:p>
          <a:p>
            <a:pPr marL="274320" lvl="1" indent="0" fontAlgn="base">
              <a:buNone/>
            </a:pPr>
            <a:r>
              <a:rPr lang="ar-JO" dirty="0">
                <a:solidFill>
                  <a:schemeClr val="tx2"/>
                </a:solidFill>
              </a:rPr>
              <a:t>أ. </a:t>
            </a:r>
            <a:r>
              <a:rPr lang="ar-JO" dirty="0"/>
              <a:t>يعاقب كل من أرسل أو نشر عن طريق نظام معلومات أو الشبكة المعلوماتية قصدا كل ما هو مسموع أو مقروء أو مرئي يتضمن أعمالا إباحية أو تتعلق بالاستغلال الجنسي لمن لم يكمل الثامنة عشرة من العمر بالحبس مدة لا تقل عن ثلاثة أشهر ولا تزيد على سنة وبغرامة لا تقل عن (300) ثلاثمائة دينار ولا تزيد على (5000) خمسة ألاف دينار. ‌</a:t>
            </a:r>
          </a:p>
          <a:p>
            <a:pPr marL="274320" lvl="1" indent="0" fontAlgn="base">
              <a:buNone/>
            </a:pPr>
            <a:r>
              <a:rPr lang="ar-JO" dirty="0">
                <a:solidFill>
                  <a:schemeClr val="tx2"/>
                </a:solidFill>
              </a:rPr>
              <a:t>ب. </a:t>
            </a:r>
            <a:r>
              <a:rPr lang="ar-JO" dirty="0"/>
              <a:t>يعاقب كل من قام قصدا باستخدام نظام معلومات أو الشبكة المعلوماتية في إنشاء أو إعداد أو حفظ أو معالجة أو عرض أو طباعة أو نشر أو ترويج أنشطة أو أعمال إباحية لغايات التأثير على من لم يكمل الثامنة عشرة من العمر أو من هو معوق نفسيا أو عقليا ، أو توجيهه أو تحريضه على ارتكاب جريمة ، بالحبس مدة لا تقل عن سنتين وبغرامة لا تقل عن (1000) ألف دينار ولا تزيد على (5000) خمسة ألاف دينار.</a:t>
            </a:r>
          </a:p>
          <a:p>
            <a:pPr marL="274320" lvl="1" indent="0" fontAlgn="base">
              <a:buNone/>
            </a:pPr>
            <a:r>
              <a:rPr lang="ar-JO" dirty="0">
                <a:solidFill>
                  <a:schemeClr val="tx2"/>
                </a:solidFill>
              </a:rPr>
              <a:t>ج. </a:t>
            </a:r>
            <a:r>
              <a:rPr lang="ar-JO" dirty="0"/>
              <a:t>يعاقب كل من قام قصدا باستخدام نظام معلومات أو الشبكة المعلوماتية لغايات استغلال من لم يكمل الثامنة عشرة من العمر أو من هو معوق نفسيا أو عقليا ، في الدعارة أو الأعمال الإباحية بالأشغال الشاقة المؤقتة وبغرامة لا تقل عن (5000) خمسة ألاف دينار ولا تزيد على (15000) خمسة عشر ألف دينار.</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12</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2314230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553200" cy="1371600"/>
          </a:xfrm>
        </p:spPr>
        <p:txBody>
          <a:bodyPr/>
          <a:lstStyle/>
          <a:p>
            <a:r>
              <a:rPr lang="ar-JO" dirty="0"/>
              <a:t>نصوص بعض المواد من قانون الجرائم الالكترونية الاردني رقم 27 لسنة 2015</a:t>
            </a:r>
            <a:endParaRPr lang="en-US" dirty="0"/>
          </a:p>
        </p:txBody>
      </p:sp>
      <p:sp>
        <p:nvSpPr>
          <p:cNvPr id="3" name="Content Placeholder 2"/>
          <p:cNvSpPr>
            <a:spLocks noGrp="1"/>
          </p:cNvSpPr>
          <p:nvPr>
            <p:ph idx="1"/>
          </p:nvPr>
        </p:nvSpPr>
        <p:spPr/>
        <p:txBody>
          <a:bodyPr>
            <a:normAutofit fontScale="92500" lnSpcReduction="20000"/>
          </a:bodyPr>
          <a:lstStyle/>
          <a:p>
            <a:pPr fontAlgn="base"/>
            <a:r>
              <a:rPr lang="ar-JO" u="sng" dirty="0">
                <a:solidFill>
                  <a:schemeClr val="tx2"/>
                </a:solidFill>
              </a:rPr>
              <a:t>المادة 12:</a:t>
            </a:r>
          </a:p>
          <a:p>
            <a:pPr marL="274320" lvl="1" indent="0" fontAlgn="base">
              <a:buNone/>
            </a:pPr>
            <a:r>
              <a:rPr lang="ar-JO" dirty="0">
                <a:solidFill>
                  <a:schemeClr val="tx2"/>
                </a:solidFill>
              </a:rPr>
              <a:t>أ. </a:t>
            </a:r>
            <a:r>
              <a:rPr lang="ar-JO" dirty="0"/>
              <a:t>يعاقب كل من دخل قصدا دون تصريح أو بما يخالف أو يجاوز التصريح إلى الشبكة المعلوماتية أو نظام معلومات بأي وسيلة كانت بهدف الاطلاع على بيانات أو معلومات غير متاحة للجمهور تمس الأمن الوطني أو العلاقات الخارجية للمملكة أو السلامة العامة أو الاقتصاد الوطني بالحبس مدة لا تقل عن أربعة أشهر وبغرامة لا تقل عن (500) خمسمائة دينار ولا تزيد على (5000) خمسة ألاف دينار. ‌</a:t>
            </a:r>
          </a:p>
          <a:p>
            <a:pPr marL="274320" lvl="1" indent="0" fontAlgn="base">
              <a:buNone/>
            </a:pPr>
            <a:r>
              <a:rPr lang="ar-JO" dirty="0">
                <a:solidFill>
                  <a:schemeClr val="tx2"/>
                </a:solidFill>
              </a:rPr>
              <a:t>ب. </a:t>
            </a:r>
            <a:r>
              <a:rPr lang="ar-JO" dirty="0"/>
              <a:t>إذا كان الدخول المشار إليه في الفقرة (أ) من هذه المادة، بقصد إلغاء تلك البيانات أو المعلومات أو إتلافها أو تدميرها أو تعديلها أو تغييرها أو نقلها أو نسخها أو إفشائها، فيعاقب الفاعل بالأشغال الشاقة المؤقتة وبغرامة لا تقل عن (1000) ألف دينار ولا تزيد على (5000) خمسة ألاف دينار.</a:t>
            </a:r>
          </a:p>
          <a:p>
            <a:pPr marL="274320" lvl="1" indent="0" fontAlgn="base">
              <a:buNone/>
            </a:pPr>
            <a:r>
              <a:rPr lang="ar-JO" dirty="0">
                <a:solidFill>
                  <a:schemeClr val="tx2"/>
                </a:solidFill>
              </a:rPr>
              <a:t>ج. </a:t>
            </a:r>
            <a:r>
              <a:rPr lang="ar-JO" dirty="0"/>
              <a:t>يعاقب كل من دخل قصداً إلى موقع الكتروني للاطلاع على بيانات أو معلومات غير متاحة للجمهور تمس بالأمن الوطني أو العلاقات الخارجية للمملكة أو السلامة العامة أو الاقتصاد الوطني بالحبس مدة لا تقل عن أربعة أشهر وبغرامة لا تقــل عــن ( 500) خمسمائة دينار.</a:t>
            </a:r>
          </a:p>
          <a:p>
            <a:pPr marL="274320" lvl="1" indent="0" fontAlgn="base">
              <a:buNone/>
            </a:pPr>
            <a:r>
              <a:rPr lang="ar-JO" sz="2100" dirty="0">
                <a:solidFill>
                  <a:schemeClr val="tx2"/>
                </a:solidFill>
              </a:rPr>
              <a:t>‌د. </a:t>
            </a:r>
            <a:r>
              <a:rPr lang="ar-JO" dirty="0"/>
              <a:t>إذا كان الدخول المشار إليه في الفقرة (ج) من هذه المادة لإلغاء تلك البيانات أو المعلومات أو إتلافها أو تدميرها أو تعديلها أو تغييرها أو نقلها أو نسخها، فيعاقب الفاعل بالأشغال الشاقة المؤقتة وبغرامة لا تقل عن (1000) ألف دينار ولا تزيد على (5000) خمسة آلاف دينار.</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13</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2551291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6477000" cy="1371600"/>
          </a:xfrm>
        </p:spPr>
        <p:txBody>
          <a:bodyPr/>
          <a:lstStyle/>
          <a:p>
            <a:r>
              <a:rPr lang="ar-JO" dirty="0"/>
              <a:t>نصوص بعض المواد من قانون الجرائم الالكترونية الاردني رقم 27 لسنة 2015</a:t>
            </a:r>
            <a:endParaRPr lang="en-US" dirty="0"/>
          </a:p>
        </p:txBody>
      </p:sp>
      <p:sp>
        <p:nvSpPr>
          <p:cNvPr id="3" name="Content Placeholder 2"/>
          <p:cNvSpPr>
            <a:spLocks noGrp="1"/>
          </p:cNvSpPr>
          <p:nvPr>
            <p:ph idx="1"/>
          </p:nvPr>
        </p:nvSpPr>
        <p:spPr/>
        <p:txBody>
          <a:bodyPr>
            <a:normAutofit/>
          </a:bodyPr>
          <a:lstStyle/>
          <a:p>
            <a:pPr fontAlgn="base"/>
            <a:r>
              <a:rPr lang="ar-JO" u="sng" dirty="0">
                <a:solidFill>
                  <a:schemeClr val="tx2"/>
                </a:solidFill>
              </a:rPr>
              <a:t>المادة 15:</a:t>
            </a:r>
            <a:r>
              <a:rPr lang="ar-JO" dirty="0">
                <a:solidFill>
                  <a:schemeClr val="tx2"/>
                </a:solidFill>
              </a:rPr>
              <a:t> </a:t>
            </a:r>
            <a:r>
              <a:rPr lang="ar-JO" dirty="0"/>
              <a:t>كل من ارتكب أي جريمة معاقب عليها بموجب أي تشريع نافذ باستخدام الشبكة المعلوماتية أو أي نظام معلومات أو موقع الكتروني أو اشترك أو تدخل أو حرض على ارتكابها، يعاقب بالعقوبة المنصوص عليها في ذلك التشريع.</a:t>
            </a:r>
          </a:p>
          <a:p>
            <a:pPr fontAlgn="base"/>
            <a:r>
              <a:rPr lang="ar-JO" u="sng" dirty="0">
                <a:solidFill>
                  <a:schemeClr val="tx2"/>
                </a:solidFill>
              </a:rPr>
              <a:t>المادة 16:</a:t>
            </a:r>
            <a:r>
              <a:rPr lang="ar-JO" dirty="0">
                <a:solidFill>
                  <a:schemeClr val="tx2"/>
                </a:solidFill>
              </a:rPr>
              <a:t> </a:t>
            </a:r>
            <a:r>
              <a:rPr lang="ar-JO" dirty="0"/>
              <a:t>تضاعف العقوبة المنصوص عليها في هذا القانون في حال تكرار أي من الجرائم المنصوص عليها فيه.</a:t>
            </a:r>
            <a:endParaRPr lang="ar-JO" u="sng" dirty="0">
              <a:solidFill>
                <a:srgbClr val="FF0000"/>
              </a:solidFill>
            </a:endParaRPr>
          </a:p>
        </p:txBody>
      </p:sp>
      <p:sp>
        <p:nvSpPr>
          <p:cNvPr id="4" name="Slide Number Placeholder 3"/>
          <p:cNvSpPr>
            <a:spLocks noGrp="1"/>
          </p:cNvSpPr>
          <p:nvPr>
            <p:ph type="sldNum" sz="quarter" idx="12"/>
          </p:nvPr>
        </p:nvSpPr>
        <p:spPr/>
        <p:txBody>
          <a:bodyPr/>
          <a:lstStyle/>
          <a:p>
            <a:fld id="{A85E95EA-764A-438A-AB2D-615555310C78}" type="slidenum">
              <a:rPr lang="en-GB" smtClean="0"/>
              <a:pPr/>
              <a:t>14</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303686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القضايا المتعلقة باستخدام مواقع التواصل الاجتماعي</a:t>
            </a:r>
            <a:endParaRPr lang="en-US" dirty="0"/>
          </a:p>
        </p:txBody>
      </p:sp>
      <p:sp>
        <p:nvSpPr>
          <p:cNvPr id="3" name="Content Placeholder 2"/>
          <p:cNvSpPr>
            <a:spLocks noGrp="1"/>
          </p:cNvSpPr>
          <p:nvPr>
            <p:ph idx="1"/>
          </p:nvPr>
        </p:nvSpPr>
        <p:spPr/>
        <p:txBody>
          <a:bodyPr>
            <a:normAutofit/>
          </a:bodyPr>
          <a:lstStyle/>
          <a:p>
            <a:r>
              <a:rPr lang="ar-EG" dirty="0"/>
              <a:t>أن شبكة الإنترنت كما هو معروف شبكة عالمية واسعة الانتشار جعلت العالم كله قرية صغيرة فالإنترنت بمثابة النافذة التى تطل منها على العالم كله وهذا يعنى أنها متاحة لجميع أفراد المجتمع دون استثناء. </a:t>
            </a:r>
            <a:endParaRPr lang="ar-JO" dirty="0"/>
          </a:p>
          <a:p>
            <a:endParaRPr lang="ar-JO" dirty="0"/>
          </a:p>
          <a:p>
            <a:r>
              <a:rPr lang="ar-JO" dirty="0"/>
              <a:t>هناك نوعان من القضايا المتعلقة باستخدام مواقع التواصل الاجتماعي؛ القضايا القانونية </a:t>
            </a:r>
            <a:r>
              <a:rPr lang="en-US" dirty="0"/>
              <a:t>Legal Issues</a:t>
            </a:r>
            <a:r>
              <a:rPr lang="ar-JO" dirty="0"/>
              <a:t>، والقضايا الاخلاقية </a:t>
            </a:r>
            <a:r>
              <a:rPr lang="en-US" dirty="0"/>
              <a:t>Ethical Issues</a:t>
            </a:r>
            <a:r>
              <a:rPr lang="ar-JO" dirty="0"/>
              <a:t>.</a:t>
            </a:r>
          </a:p>
          <a:p>
            <a:pPr lvl="1"/>
            <a:r>
              <a:rPr lang="ar-JO" b="1" u="sng" dirty="0">
                <a:solidFill>
                  <a:schemeClr val="tx2"/>
                </a:solidFill>
              </a:rPr>
              <a:t>القضايا القانونية:</a:t>
            </a:r>
            <a:r>
              <a:rPr lang="ar-JO" b="1" dirty="0">
                <a:solidFill>
                  <a:schemeClr val="tx2"/>
                </a:solidFill>
              </a:rPr>
              <a:t> </a:t>
            </a:r>
            <a:r>
              <a:rPr lang="ar-JO" dirty="0"/>
              <a:t>تُعنى باختراق المستخدم لاحد قوانين البلد التي يعيش بها ولذلك يتم مسائلته قانونياً ويمكن الحاق بعض العقوبات عليه.</a:t>
            </a:r>
          </a:p>
          <a:p>
            <a:pPr lvl="1"/>
            <a:r>
              <a:rPr lang="ar-JO" b="1" u="sng" dirty="0">
                <a:solidFill>
                  <a:schemeClr val="tx2"/>
                </a:solidFill>
              </a:rPr>
              <a:t>القضايا الاخلاقية:</a:t>
            </a:r>
            <a:r>
              <a:rPr lang="ar-JO" b="1" dirty="0">
                <a:solidFill>
                  <a:schemeClr val="tx2"/>
                </a:solidFill>
              </a:rPr>
              <a:t> </a:t>
            </a:r>
            <a:r>
              <a:rPr lang="ar-JO" dirty="0"/>
              <a:t>الاستخدام الخاطئ لمواقع التواصل الاجتماعي وسرقة ممتلكات غير ملموسة (كالملكية الفكرية) دون الاستئذان المباشر من صاحبها. او الحاق اذى غير مباشر بمستخدمين اخرين.</a:t>
            </a:r>
          </a:p>
          <a:p>
            <a:pPr marL="342900" indent="-342900">
              <a:buClr>
                <a:schemeClr val="tx2"/>
              </a:buClr>
              <a:buFont typeface="Arial" panose="020B0604020202020204" pitchFamily="34" charset="0"/>
              <a:buChar char="•"/>
            </a:pPr>
            <a:endParaRPr lang="en-US"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a:t>
            </a:fld>
            <a:endParaRPr lang="en-GB"/>
          </a:p>
        </p:txBody>
      </p:sp>
      <p:sp>
        <p:nvSpPr>
          <p:cNvPr id="5" name="AutoShape 9" descr="Image result for twit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40499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الجرائم الالكترونية</a:t>
            </a:r>
            <a:endParaRPr lang="en-US" dirty="0"/>
          </a:p>
        </p:txBody>
      </p:sp>
      <p:sp>
        <p:nvSpPr>
          <p:cNvPr id="3" name="Content Placeholder 2"/>
          <p:cNvSpPr>
            <a:spLocks noGrp="1"/>
          </p:cNvSpPr>
          <p:nvPr>
            <p:ph idx="1"/>
          </p:nvPr>
        </p:nvSpPr>
        <p:spPr/>
        <p:txBody>
          <a:bodyPr/>
          <a:lstStyle/>
          <a:p>
            <a:r>
              <a:rPr lang="ar-EG" b="1" u="sng" dirty="0">
                <a:solidFill>
                  <a:schemeClr val="tx2"/>
                </a:solidFill>
              </a:rPr>
              <a:t>الجريمة الإلكترونية</a:t>
            </a:r>
            <a:r>
              <a:rPr lang="ar-JO" b="1" u="sng" dirty="0">
                <a:solidFill>
                  <a:schemeClr val="tx2"/>
                </a:solidFill>
              </a:rPr>
              <a:t>:</a:t>
            </a:r>
            <a:r>
              <a:rPr lang="ar-JO" dirty="0">
                <a:solidFill>
                  <a:schemeClr val="tx2"/>
                </a:solidFill>
              </a:rPr>
              <a:t> </a:t>
            </a:r>
            <a:r>
              <a:rPr lang="ar-JO" dirty="0"/>
              <a:t>هي </a:t>
            </a:r>
            <a:r>
              <a:rPr lang="ar-EG" dirty="0"/>
              <a:t>أي مخالفة ترتكب ضد أفراد أو جماعات بدافع جرمي ونية الإساءة لسمعة الضحية أو لجسدها أو عقليتها، سواءً كان ذلك بطريقة مباشرة أو غير مباشرة، و أن يتم ذلك باستخدام وسائل الاتصالات الحديثة</a:t>
            </a:r>
            <a:r>
              <a:rPr lang="ar-JO" dirty="0"/>
              <a:t>.</a:t>
            </a:r>
          </a:p>
          <a:p>
            <a:endParaRPr lang="ar-JO" dirty="0"/>
          </a:p>
          <a:p>
            <a:r>
              <a:rPr lang="ar-JO" b="1" u="sng" dirty="0">
                <a:solidFill>
                  <a:schemeClr val="tx2"/>
                </a:solidFill>
              </a:rPr>
              <a:t>الهاكر </a:t>
            </a:r>
            <a:r>
              <a:rPr lang="en-US" b="1" u="sng" dirty="0">
                <a:solidFill>
                  <a:schemeClr val="tx2"/>
                </a:solidFill>
              </a:rPr>
              <a:t>Hacker</a:t>
            </a:r>
            <a:r>
              <a:rPr lang="ar-JO" b="1" u="sng" dirty="0">
                <a:solidFill>
                  <a:schemeClr val="tx2"/>
                </a:solidFill>
              </a:rPr>
              <a:t>:</a:t>
            </a:r>
            <a:r>
              <a:rPr lang="ar-JO" dirty="0"/>
              <a:t> كلمة توصف المختص المتمكن من مهارات في مجال الحاسوب وأمن المعلوماتية. وأطلقت كلمة هاكر أساسا على مجموعة من المبرمجين الأذكياء الذين كانوا يتحدوا الأنظمة المختلفة ويحاولوا اقتحامها وليس بالضرورة أن تكون في نيتهم ارتكاب جريمة أو حتى جنحة ولكن نجاحهم في الاختراق يعتبر نجاحا لقدراتهم ومهارتهم. إلا أن القانون اعتبرهم دخلاء تمكنوا من دخول مكان افتراضي لا يجب أن يكونوا فيه.</a:t>
            </a:r>
            <a:endParaRPr lang="en-GB" dirty="0"/>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3</a:t>
            </a:fld>
            <a:endParaRPr lang="en-GB"/>
          </a:p>
        </p:txBody>
      </p:sp>
    </p:spTree>
    <p:extLst>
      <p:ext uri="{BB962C8B-B14F-4D97-AF65-F5344CB8AC3E}">
        <p14:creationId xmlns:p14="http://schemas.microsoft.com/office/powerpoint/2010/main" val="1336280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أنواع الجرائم الالكترونية</a:t>
            </a:r>
            <a:endParaRPr lang="en-US" dirty="0"/>
          </a:p>
        </p:txBody>
      </p:sp>
      <p:sp>
        <p:nvSpPr>
          <p:cNvPr id="3" name="Content Placeholder 2"/>
          <p:cNvSpPr>
            <a:spLocks noGrp="1"/>
          </p:cNvSpPr>
          <p:nvPr>
            <p:ph idx="1"/>
          </p:nvPr>
        </p:nvSpPr>
        <p:spPr/>
        <p:txBody>
          <a:bodyPr>
            <a:normAutofit/>
          </a:bodyPr>
          <a:lstStyle/>
          <a:p>
            <a:r>
              <a:rPr lang="ar-EG" b="1" u="sng" dirty="0">
                <a:solidFill>
                  <a:schemeClr val="tx2"/>
                </a:solidFill>
              </a:rPr>
              <a:t>الجريمة المادية</a:t>
            </a:r>
            <a:r>
              <a:rPr lang="ar-JO" b="1" u="sng" dirty="0">
                <a:solidFill>
                  <a:schemeClr val="tx2"/>
                </a:solidFill>
              </a:rPr>
              <a:t>:</a:t>
            </a:r>
            <a:r>
              <a:rPr lang="ar-EG" dirty="0">
                <a:solidFill>
                  <a:schemeClr val="tx2"/>
                </a:solidFill>
              </a:rPr>
              <a:t> </a:t>
            </a:r>
            <a:r>
              <a:rPr lang="ar-EG" dirty="0"/>
              <a:t>وهي التي تسبب أضرارا مالية على الضحية أو المستهدف من عملية النصب</a:t>
            </a:r>
            <a:r>
              <a:rPr lang="ar-JO" dirty="0"/>
              <a:t>. مثل:</a:t>
            </a:r>
          </a:p>
          <a:p>
            <a:pPr lvl="1"/>
            <a:r>
              <a:rPr lang="ar-EG" dirty="0">
                <a:latin typeface="Times New Roman" pitchFamily="18" charset="0"/>
                <a:cs typeface="Times New Roman" pitchFamily="18" charset="0"/>
              </a:rPr>
              <a:t>عملية السرقة الإلكترونية كالاستيلاء على ماكينات الصرف الآلي والبنوك</a:t>
            </a:r>
            <a:r>
              <a:rPr lang="ar-JO" dirty="0">
                <a:latin typeface="Times New Roman" pitchFamily="18" charset="0"/>
                <a:cs typeface="Times New Roman" pitchFamily="18" charset="0"/>
              </a:rPr>
              <a:t>.</a:t>
            </a:r>
          </a:p>
          <a:p>
            <a:pPr lvl="1"/>
            <a:r>
              <a:rPr lang="ar-JO" dirty="0">
                <a:latin typeface="Times New Roman" pitchFamily="18" charset="0"/>
                <a:cs typeface="Times New Roman" pitchFamily="18" charset="0"/>
              </a:rPr>
              <a:t>ا</a:t>
            </a:r>
            <a:r>
              <a:rPr lang="ar-EG" dirty="0">
                <a:latin typeface="Times New Roman" pitchFamily="18" charset="0"/>
                <a:cs typeface="Times New Roman" pitchFamily="18" charset="0"/>
              </a:rPr>
              <a:t>نشاء صفحة انترنت مماثلة جدا لموقع احد البنوك الكبرى أو المؤسسات المالية الضخمة  لتطلب من العميل إدخال بياناته أو تحديث معلوماته بقصد على الحصول بياناته المصرفية وسرقته</a:t>
            </a:r>
            <a:r>
              <a:rPr lang="ar-JO" dirty="0">
                <a:latin typeface="Times New Roman" pitchFamily="18" charset="0"/>
                <a:cs typeface="Times New Roman" pitchFamily="18" charset="0"/>
              </a:rPr>
              <a:t>.</a:t>
            </a:r>
          </a:p>
          <a:p>
            <a:pPr lvl="1"/>
            <a:r>
              <a:rPr lang="ar-EG" dirty="0">
                <a:latin typeface="Times New Roman" pitchFamily="18" charset="0"/>
                <a:cs typeface="Times New Roman" pitchFamily="18" charset="0"/>
              </a:rPr>
              <a:t>رسائل البريد الواردة من مصادر مجهولة بخصوص طلب المساهمة في تحرير الأموال من الخارج مع الوعد بنسبة من المبلغ</a:t>
            </a:r>
            <a:r>
              <a:rPr lang="ar-JO" dirty="0">
                <a:latin typeface="Times New Roman" pitchFamily="18" charset="0"/>
                <a:cs typeface="Times New Roman" pitchFamily="18" charset="0"/>
              </a:rPr>
              <a:t>.</a:t>
            </a:r>
          </a:p>
          <a:p>
            <a:pPr lvl="1"/>
            <a:r>
              <a:rPr lang="ar-EG" dirty="0">
                <a:latin typeface="Times New Roman" pitchFamily="18" charset="0"/>
                <a:cs typeface="Times New Roman" pitchFamily="18" charset="0"/>
              </a:rPr>
              <a:t> رسائل البريد الواردة من مصادر مجهولة التي توهم صاحب البريد الإلكتروني بفوزه بإحدى الجوائز أو اليانصيب وتطالبه بموافاة الجهة برقم حسابه المصرفي</a:t>
            </a:r>
            <a:r>
              <a:rPr lang="ar-JO" dirty="0">
                <a:latin typeface="Times New Roman" pitchFamily="18" charset="0"/>
                <a:cs typeface="Times New Roman" pitchFamily="18" charset="0"/>
              </a:rPr>
              <a:t>.</a:t>
            </a:r>
          </a:p>
          <a:p>
            <a:pPr lvl="1"/>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4</a:t>
            </a:fld>
            <a:endParaRPr lang="en-GB"/>
          </a:p>
        </p:txBody>
      </p:sp>
    </p:spTree>
    <p:extLst>
      <p:ext uri="{BB962C8B-B14F-4D97-AF65-F5344CB8AC3E}">
        <p14:creationId xmlns:p14="http://schemas.microsoft.com/office/powerpoint/2010/main" val="360166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أنواع الجرائم الالكترونية</a:t>
            </a:r>
            <a:endParaRPr lang="en-US" dirty="0"/>
          </a:p>
        </p:txBody>
      </p:sp>
      <p:sp>
        <p:nvSpPr>
          <p:cNvPr id="3" name="Content Placeholder 2"/>
          <p:cNvSpPr>
            <a:spLocks noGrp="1"/>
          </p:cNvSpPr>
          <p:nvPr>
            <p:ph idx="1"/>
          </p:nvPr>
        </p:nvSpPr>
        <p:spPr/>
        <p:txBody>
          <a:bodyPr>
            <a:normAutofit fontScale="92500" lnSpcReduction="10000"/>
          </a:bodyPr>
          <a:lstStyle/>
          <a:p>
            <a:r>
              <a:rPr lang="ar-EG" b="1" u="sng" dirty="0">
                <a:solidFill>
                  <a:schemeClr val="tx2"/>
                </a:solidFill>
              </a:rPr>
              <a:t>ال</a:t>
            </a:r>
            <a:r>
              <a:rPr lang="ar-JO" b="1" u="sng" dirty="0">
                <a:solidFill>
                  <a:schemeClr val="tx2"/>
                </a:solidFill>
              </a:rPr>
              <a:t>ج</a:t>
            </a:r>
            <a:r>
              <a:rPr lang="ar-EG" b="1" u="sng" dirty="0">
                <a:solidFill>
                  <a:schemeClr val="tx2"/>
                </a:solidFill>
              </a:rPr>
              <a:t>ريمة الثقافية</a:t>
            </a:r>
            <a:r>
              <a:rPr lang="ar-JO" b="1" u="sng" dirty="0">
                <a:solidFill>
                  <a:schemeClr val="tx2"/>
                </a:solidFill>
              </a:rPr>
              <a:t>:</a:t>
            </a:r>
            <a:r>
              <a:rPr lang="ar-JO" b="1" dirty="0">
                <a:solidFill>
                  <a:schemeClr val="tx2"/>
                </a:solidFill>
              </a:rPr>
              <a:t> </a:t>
            </a:r>
            <a:r>
              <a:rPr lang="ar-EG" dirty="0"/>
              <a:t>هي استيلاء المجرم على الحقوق الفكرية ونسبها له من دون موافقة الضحية</a:t>
            </a:r>
            <a:r>
              <a:rPr lang="ar-JO" dirty="0"/>
              <a:t>. مثل:</a:t>
            </a:r>
          </a:p>
          <a:p>
            <a:pPr lvl="1"/>
            <a:r>
              <a:rPr lang="ar-EG" dirty="0"/>
              <a:t>قرصنة البرمجيات: هي عملية نسخ أو تقليد لبرامج إحدى الشركات العالمية على اسطوانات وبيعها للناس بسعر أقل.</a:t>
            </a:r>
            <a:endParaRPr lang="ar-JO" dirty="0"/>
          </a:p>
          <a:p>
            <a:pPr lvl="1"/>
            <a:r>
              <a:rPr lang="ar-EG" dirty="0"/>
              <a:t>التعدي على القنوات الفضائية المشفرة وإتاحتها عن طريق الانترنت</a:t>
            </a:r>
            <a:r>
              <a:rPr lang="ar-JO" dirty="0"/>
              <a:t>.</a:t>
            </a:r>
          </a:p>
          <a:p>
            <a:pPr lvl="1"/>
            <a:r>
              <a:rPr lang="ar-EG" dirty="0"/>
              <a:t>جريمة نسخ المؤلفات العلمية و الأدبية بالطرق الالكترونية المستحدثة.</a:t>
            </a:r>
            <a:endParaRPr lang="ar-JO" dirty="0"/>
          </a:p>
          <a:p>
            <a:pPr lvl="1"/>
            <a:r>
              <a:rPr lang="ar-JO" dirty="0"/>
              <a:t>تحميل المؤلفات الموسيقية وبيعها بمبالغ بسيطة يعود ريعها للشخص الذي قام بتحميلها وليس صاحبها الاصلي.</a:t>
            </a:r>
            <a:endParaRPr lang="en-GB" dirty="0"/>
          </a:p>
          <a:p>
            <a:r>
              <a:rPr lang="ar-EG" b="1" u="sng" dirty="0">
                <a:solidFill>
                  <a:schemeClr val="tx2"/>
                </a:solidFill>
              </a:rPr>
              <a:t>ال</a:t>
            </a:r>
            <a:r>
              <a:rPr lang="ar-JO" b="1" u="sng" dirty="0">
                <a:solidFill>
                  <a:schemeClr val="tx2"/>
                </a:solidFill>
              </a:rPr>
              <a:t>ج</a:t>
            </a:r>
            <a:r>
              <a:rPr lang="ar-EG" b="1" u="sng" dirty="0">
                <a:solidFill>
                  <a:schemeClr val="tx2"/>
                </a:solidFill>
              </a:rPr>
              <a:t>ريمة </a:t>
            </a:r>
            <a:r>
              <a:rPr lang="ar-JO" b="1" u="sng" dirty="0">
                <a:solidFill>
                  <a:schemeClr val="tx2"/>
                </a:solidFill>
              </a:rPr>
              <a:t>السياسية:</a:t>
            </a:r>
            <a:r>
              <a:rPr lang="ar-EG" dirty="0">
                <a:solidFill>
                  <a:schemeClr val="tx2"/>
                </a:solidFill>
              </a:rPr>
              <a:t> </a:t>
            </a:r>
            <a:r>
              <a:rPr lang="ar-EG" dirty="0"/>
              <a:t>هي </a:t>
            </a:r>
            <a:r>
              <a:rPr lang="ar-JO" dirty="0"/>
              <a:t>استخدام ال</a:t>
            </a:r>
            <a:r>
              <a:rPr lang="ar-EG" dirty="0"/>
              <a:t>تقني</a:t>
            </a:r>
            <a:r>
              <a:rPr lang="ar-JO" dirty="0"/>
              <a:t>ات</a:t>
            </a:r>
            <a:r>
              <a:rPr lang="ar-EG" dirty="0"/>
              <a:t> المعلومات</a:t>
            </a:r>
            <a:r>
              <a:rPr lang="ar-JO" dirty="0"/>
              <a:t>ية</a:t>
            </a:r>
            <a:r>
              <a:rPr lang="ar-EG" dirty="0"/>
              <a:t> لتسهيل الأشكال النمطية من الأعمال الإجرامية</a:t>
            </a:r>
            <a:r>
              <a:rPr lang="ar-JO" dirty="0"/>
              <a:t>. مثل:</a:t>
            </a:r>
          </a:p>
          <a:p>
            <a:pPr lvl="1"/>
            <a:r>
              <a:rPr lang="ar-EG" dirty="0">
                <a:latin typeface="Times New Roman" pitchFamily="18" charset="0"/>
                <a:cs typeface="Times New Roman" pitchFamily="18" charset="0"/>
              </a:rPr>
              <a:t>بث الأخبار المغلوطة</a:t>
            </a:r>
            <a:r>
              <a:rPr lang="ar-JO" dirty="0">
                <a:latin typeface="Times New Roman" pitchFamily="18" charset="0"/>
                <a:cs typeface="Times New Roman" pitchFamily="18" charset="0"/>
              </a:rPr>
              <a:t>.</a:t>
            </a:r>
          </a:p>
          <a:p>
            <a:pPr lvl="1"/>
            <a:r>
              <a:rPr lang="ar-JO" dirty="0">
                <a:latin typeface="Times New Roman" pitchFamily="18" charset="0"/>
                <a:cs typeface="Times New Roman" pitchFamily="18" charset="0"/>
              </a:rPr>
              <a:t>ا</a:t>
            </a:r>
            <a:r>
              <a:rPr lang="ar-EG" dirty="0">
                <a:latin typeface="Times New Roman" pitchFamily="18" charset="0"/>
                <a:cs typeface="Times New Roman" pitchFamily="18" charset="0"/>
              </a:rPr>
              <a:t>ستغلال المؤيدين </a:t>
            </a:r>
            <a:r>
              <a:rPr lang="ar-JO" dirty="0">
                <a:latin typeface="Times New Roman" pitchFamily="18" charset="0"/>
                <a:cs typeface="Times New Roman" pitchFamily="18" charset="0"/>
              </a:rPr>
              <a:t>والتابعين ل</a:t>
            </a:r>
            <a:r>
              <a:rPr lang="ar-EG" dirty="0">
                <a:latin typeface="Times New Roman" pitchFamily="18" charset="0"/>
                <a:cs typeface="Times New Roman" pitchFamily="18" charset="0"/>
              </a:rPr>
              <a:t>جمع الأموال لتمويل</a:t>
            </a:r>
            <a:r>
              <a:rPr lang="ar-JO" dirty="0">
                <a:latin typeface="Times New Roman" pitchFamily="18" charset="0"/>
                <a:cs typeface="Times New Roman" pitchFamily="18" charset="0"/>
              </a:rPr>
              <a:t> المخططات والمشروعات السياسية والاقتصادية.</a:t>
            </a:r>
          </a:p>
          <a:p>
            <a:pPr lvl="1"/>
            <a:r>
              <a:rPr lang="ar-JO" dirty="0">
                <a:latin typeface="Times New Roman" pitchFamily="18" charset="0"/>
                <a:cs typeface="Times New Roman" pitchFamily="18" charset="0"/>
              </a:rPr>
              <a:t>نشر الأفكار الخاطئة بين الشباب كالإرهاب والإدمان والعلاقات المحرمة وغيرها.</a:t>
            </a:r>
          </a:p>
          <a:p>
            <a:pPr lvl="1"/>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5</a:t>
            </a:fld>
            <a:endParaRPr lang="en-GB"/>
          </a:p>
        </p:txBody>
      </p:sp>
    </p:spTree>
    <p:extLst>
      <p:ext uri="{BB962C8B-B14F-4D97-AF65-F5344CB8AC3E}">
        <p14:creationId xmlns:p14="http://schemas.microsoft.com/office/powerpoint/2010/main" val="3967322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الخصوصية على شبكات التواصل الاجتماعي</a:t>
            </a:r>
            <a:endParaRPr lang="en-US" dirty="0"/>
          </a:p>
        </p:txBody>
      </p:sp>
      <p:sp>
        <p:nvSpPr>
          <p:cNvPr id="3" name="Content Placeholder 2"/>
          <p:cNvSpPr>
            <a:spLocks noGrp="1"/>
          </p:cNvSpPr>
          <p:nvPr>
            <p:ph idx="1"/>
          </p:nvPr>
        </p:nvSpPr>
        <p:spPr/>
        <p:txBody>
          <a:bodyPr>
            <a:normAutofit lnSpcReduction="10000"/>
          </a:bodyPr>
          <a:lstStyle/>
          <a:p>
            <a:pPr>
              <a:lnSpc>
                <a:spcPct val="120000"/>
              </a:lnSpc>
            </a:pPr>
            <a:r>
              <a:rPr lang="ar-EG" sz="2200" b="1" u="sng" dirty="0">
                <a:solidFill>
                  <a:schemeClr val="tx2"/>
                </a:solidFill>
              </a:rPr>
              <a:t>الخصوصية</a:t>
            </a:r>
            <a:r>
              <a:rPr lang="ar-JO" sz="2200" b="1" u="sng" dirty="0">
                <a:solidFill>
                  <a:schemeClr val="tx2"/>
                </a:solidFill>
              </a:rPr>
              <a:t>:</a:t>
            </a:r>
            <a:r>
              <a:rPr lang="ar-EG" sz="2200" dirty="0"/>
              <a:t> هي الحد الذي يفصل بين ما يحق للمجتمع معرفته عن حياتنا الخاصة وما لا يحق للمجتمع معرفته. بكلمات أخرى تعني الخصوصية قدرة شخص أو مجموعة من الأشخاص في البت في ما يمكن نشره من معلومات عنهم على العلن وما لا يمكن نشره.</a:t>
            </a:r>
            <a:endParaRPr lang="ar-JO" sz="2200" dirty="0"/>
          </a:p>
          <a:p>
            <a:pPr>
              <a:lnSpc>
                <a:spcPct val="120000"/>
              </a:lnSpc>
            </a:pPr>
            <a:r>
              <a:rPr lang="ar-JO" sz="2200" dirty="0"/>
              <a:t>الخصوصية هي حق من حقوق الانسان، و في كثير من البلاد يعتبر احترام الخصوصية جزءا أساسيا من كرامة الانسان وجزءا أساسيا من القيم كحرية التعبير وحرية الانتماء الفكري.</a:t>
            </a:r>
          </a:p>
          <a:p>
            <a:pPr>
              <a:lnSpc>
                <a:spcPct val="120000"/>
              </a:lnSpc>
            </a:pPr>
            <a:r>
              <a:rPr lang="ar-JO" sz="2200" dirty="0"/>
              <a:t>عندما ننشيء حسابا على إحدى شبكات التواصل الاجتماعي فإننا طوعا نقدم معلومات أساسية عن أنفسنا مثل الاسم وتاريخ الميلاد والبلد الذي نعيش فيه وعندما نتفاعل مع آخرين عليها فأننا نسمح لهم بالوصول إلى هذه المعلومات. </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6</a:t>
            </a:fld>
            <a:endParaRPr lang="en-GB"/>
          </a:p>
        </p:txBody>
      </p:sp>
    </p:spTree>
    <p:extLst>
      <p:ext uri="{BB962C8B-B14F-4D97-AF65-F5344CB8AC3E}">
        <p14:creationId xmlns:p14="http://schemas.microsoft.com/office/powerpoint/2010/main" val="3793545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طرق وأدوات لحماية </a:t>
            </a:r>
            <a:r>
              <a:rPr lang="ar-EG" sz="3200" dirty="0"/>
              <a:t>الخصوصية في شبكات التواصل الإجتماعي</a:t>
            </a:r>
            <a:endParaRPr lang="en-US" dirty="0"/>
          </a:p>
        </p:txBody>
      </p:sp>
      <p:sp>
        <p:nvSpPr>
          <p:cNvPr id="3" name="Content Placeholder 2"/>
          <p:cNvSpPr>
            <a:spLocks noGrp="1"/>
          </p:cNvSpPr>
          <p:nvPr>
            <p:ph idx="1"/>
          </p:nvPr>
        </p:nvSpPr>
        <p:spPr/>
        <p:txBody>
          <a:bodyPr/>
          <a:lstStyle/>
          <a:p>
            <a:r>
              <a:rPr lang="ar-EG" dirty="0">
                <a:latin typeface="Times New Roman" pitchFamily="18" charset="0"/>
                <a:cs typeface="Times New Roman" pitchFamily="18" charset="0"/>
              </a:rPr>
              <a:t>هناك أمور أساسية على مستخدمي وسائل التواصل الاجتماعي الإلمام بها ومعرفة القيام بها للحد من الأخطار التي يواجهونها على هذه الشبكا</a:t>
            </a:r>
            <a:r>
              <a:rPr lang="ar-JO" dirty="0">
                <a:latin typeface="Times New Roman" pitchFamily="18" charset="0"/>
                <a:cs typeface="Times New Roman" pitchFamily="18" charset="0"/>
              </a:rPr>
              <a:t>ت:</a:t>
            </a:r>
          </a:p>
          <a:p>
            <a:pPr lvl="1"/>
            <a:r>
              <a:rPr lang="ar-EG" sz="1800" dirty="0">
                <a:latin typeface="Times New Roman" pitchFamily="18" charset="0"/>
                <a:cs typeface="Times New Roman" pitchFamily="18" charset="0"/>
              </a:rPr>
              <a:t>قم بتحصين الحساب من خلال استخدام كلمة سر قوية يصعب على المخترقين معرفتها أو تخمينها.</a:t>
            </a:r>
            <a:endParaRPr lang="ar-JO" sz="1800" dirty="0">
              <a:latin typeface="Times New Roman" pitchFamily="18" charset="0"/>
              <a:cs typeface="Times New Roman" pitchFamily="18" charset="0"/>
            </a:endParaRPr>
          </a:p>
          <a:p>
            <a:pPr lvl="1"/>
            <a:r>
              <a:rPr lang="ar-EG" sz="1800" dirty="0">
                <a:latin typeface="Times New Roman" pitchFamily="18" charset="0"/>
                <a:cs typeface="Times New Roman" pitchFamily="18" charset="0"/>
              </a:rPr>
              <a:t>فكر مليا</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بما تنشره وتشاركه على هذه الشبكات</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فالمتربصون واللصوص والأجهزة الأمنية قد تستغلها لاستهدافك. فكر بمضمون هذه المنشورات وبمن يستطيع مشاهدتها.</a:t>
            </a:r>
            <a:endParaRPr lang="ar-JO" sz="1800" dirty="0">
              <a:latin typeface="Times New Roman" pitchFamily="18" charset="0"/>
              <a:cs typeface="Times New Roman" pitchFamily="18" charset="0"/>
            </a:endParaRPr>
          </a:p>
          <a:p>
            <a:pPr lvl="1"/>
            <a:r>
              <a:rPr lang="ar-EG" sz="1800" dirty="0">
                <a:latin typeface="Times New Roman" pitchFamily="18" charset="0"/>
                <a:cs typeface="Times New Roman" pitchFamily="18" charset="0"/>
              </a:rPr>
              <a:t>راجع إعدادات الخصوصية لكل حساب</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وقم باختيار الإعدادات التي تناسب وضعك شخصيا</a:t>
            </a:r>
            <a:r>
              <a:rPr lang="ar-JO" sz="1800" dirty="0">
                <a:latin typeface="Times New Roman" pitchFamily="18" charset="0"/>
                <a:cs typeface="Times New Roman" pitchFamily="18" charset="0"/>
              </a:rPr>
              <a:t>.</a:t>
            </a:r>
          </a:p>
          <a:p>
            <a:pPr lvl="1"/>
            <a:r>
              <a:rPr lang="ar-JO" sz="1800" dirty="0">
                <a:latin typeface="Times New Roman" pitchFamily="18" charset="0"/>
                <a:cs typeface="Times New Roman" pitchFamily="18" charset="0"/>
              </a:rPr>
              <a:t>ف</a:t>
            </a:r>
            <a:r>
              <a:rPr lang="ar-EG" sz="1800" dirty="0">
                <a:latin typeface="Times New Roman" pitchFamily="18" charset="0"/>
                <a:cs typeface="Times New Roman" pitchFamily="18" charset="0"/>
              </a:rPr>
              <a:t>كر مليا</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قبل فتح أي رابط يصلك على هذه الشبكات. ينشط المخترقون عليها بشكل كبير، ويستخدمون تقينات خداع تعرف بالهندسة الاجتماعية لإغراء الضحية بفتح روابط خبيثة تؤدي إلى سرقة كلمات السر الخاصه بهم</a:t>
            </a:r>
            <a:r>
              <a:rPr lang="ar-JO" sz="1800" dirty="0">
                <a:latin typeface="Times New Roman" pitchFamily="18" charset="0"/>
                <a:cs typeface="Times New Roman" pitchFamily="18" charset="0"/>
              </a:rPr>
              <a:t>.</a:t>
            </a:r>
          </a:p>
          <a:p>
            <a:pPr lvl="1"/>
            <a:r>
              <a:rPr lang="ar-JO" sz="1800" dirty="0">
                <a:latin typeface="Times New Roman" pitchFamily="18" charset="0"/>
                <a:cs typeface="Times New Roman" pitchFamily="18" charset="0"/>
              </a:rPr>
              <a:t>ر</a:t>
            </a:r>
            <a:r>
              <a:rPr lang="ar-EG" sz="1800" dirty="0">
                <a:latin typeface="Times New Roman" pitchFamily="18" charset="0"/>
                <a:cs typeface="Times New Roman" pitchFamily="18" charset="0"/>
              </a:rPr>
              <a:t>اجع جيدا طلبات الصداقة التي تأتيك قبل قبولها. تصفح هذه الحسابات جيدا، عاين شبكات أصدقاءهم، نشاطهم، مدة وجودهم على هذه الشبكة، إسأل آخرين تثق بهم عنهم، قبل قبولهم. إن استطعت تجنب قبول طلبات الصداقة من أشخاص لا تعرفهم.</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7</a:t>
            </a:fld>
            <a:endParaRPr lang="en-GB"/>
          </a:p>
        </p:txBody>
      </p:sp>
    </p:spTree>
    <p:extLst>
      <p:ext uri="{BB962C8B-B14F-4D97-AF65-F5344CB8AC3E}">
        <p14:creationId xmlns:p14="http://schemas.microsoft.com/office/powerpoint/2010/main" val="52254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توعية الشباب بالجانب السلبي لاستخدام وسائل الاتصال (الهاتف، الإنترنت) عن طريق وسائل الإعلام المختلفة المسموع منها والمقروء.</a:t>
            </a:r>
          </a:p>
          <a:p>
            <a:pPr fontAlgn="base"/>
            <a:r>
              <a:rPr lang="ar-JO" dirty="0"/>
              <a:t>نشر الوعي لدى الشباب بضرورة الاستفادة من وسائل الاتصال بشكل إيجابي عن طريق المحاضرات والمنشورات وكذلك عن طريق وسائل الإعلام نفسها.</a:t>
            </a:r>
          </a:p>
          <a:p>
            <a:pPr fontAlgn="base"/>
            <a:r>
              <a:rPr lang="ar-JO" dirty="0"/>
              <a:t>تنمية الإحساس بالدين والوطن والانتماء حتى يكون المتلقي ذا مناعة قوية أمام كل ما من شأنه أن يجرده من انتمائه وأصوله أو يخدش في عقيدته ودينه.</a:t>
            </a:r>
          </a:p>
          <a:p>
            <a:pPr fontAlgn="base"/>
            <a:r>
              <a:rPr lang="ar-JO" dirty="0"/>
              <a:t>ملاحظة الدور الذي باتت تلعبه بعض وسائل التواصل الاجتماعي وتأثير بعضها السلبي الواضح على أفراد المجتمع وخاصة فئة الشباب مع ضرورة التعريف بها ومعرفة إيجابياتها وسلبياتها وتوجيهها بما يخدم المجتمع ويعين على نشر ثقافته، لا تركها تبث ما يؤثر فيه سلبًا من خلال بث مواد غير متوافقة مع شريعته دون حسيب أو رقيب.</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8</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1327514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normAutofit/>
          </a:bodyPr>
          <a:lstStyle/>
          <a:p>
            <a:pPr fontAlgn="base"/>
            <a:r>
              <a:rPr lang="ar-JO" dirty="0"/>
              <a:t>توعية الأسرة بأهمية التربية الدينية للأبناء وأهمية غرس الوازع الديني فيهم عن طريق إقامة المحاضرات وكذلك التوعية الخارجية للأسرة، فالتربية الدينية ترسخ في الإنسان مبادئه الأخلاقية، وعقائده الإسلامية، وتوجهه الأخلاقي حتى يصان من كل انحراف أو زيغ عقائدي أو ديني.</a:t>
            </a:r>
          </a:p>
          <a:p>
            <a:pPr fontAlgn="base"/>
            <a:r>
              <a:rPr lang="ar-JO" dirty="0"/>
              <a:t>تفعيل دور الأسرة في الرقابة على الأبناء في حالات امتلاك الهواتف النقالة خاصة طلاب المدارس وتوجيههم الوجه الصحيح أثناء استهلاك واستقبال ما تنتجه هذه الوسائل.</a:t>
            </a:r>
          </a:p>
          <a:p>
            <a:pPr fontAlgn="base"/>
            <a:r>
              <a:rPr lang="ar-JO" dirty="0"/>
              <a:t>البحث عن الوجه المشرق في هذه الوسائل من حيث الاستخدام.</a:t>
            </a:r>
          </a:p>
          <a:p>
            <a:pPr fontAlgn="base"/>
            <a:r>
              <a:rPr lang="ar-JO" dirty="0"/>
              <a:t>أن يكون الشخص ذا حس نقدي يميز بين الصالح والطالح حتى ينخّل الأفكار التي يتلقاها ويمحصها، ولا يكون عبداً لها دون تمييز بل يجب عليه أن يتمعن ويتدبر ويحس حتى يأخذ ما هو أهل للأخذ ويطرح ما هو أهل للنفور والاشمئزاز.</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9</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3011989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N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20198</TotalTime>
  <Words>1278</Words>
  <Application>Microsoft Office PowerPoint</Application>
  <PresentationFormat>On-screen Show (4:3)</PresentationFormat>
  <Paragraphs>96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Calibri</vt:lpstr>
      <vt:lpstr>Times New Roman</vt:lpstr>
      <vt:lpstr>SN Theme</vt:lpstr>
      <vt:lpstr>القضايا الاخلاقية والقانونية لاستخدام مواقع التواصل الاجتماعي</vt:lpstr>
      <vt:lpstr>القضايا المتعلقة باستخدام مواقع التواصل الاجتماعي</vt:lpstr>
      <vt:lpstr>الجرائم الالكترونية</vt:lpstr>
      <vt:lpstr>أنواع الجرائم الالكترونية</vt:lpstr>
      <vt:lpstr>أنواع الجرائم الالكترونية</vt:lpstr>
      <vt:lpstr>الخصوصية على شبكات التواصل الاجتماعي</vt:lpstr>
      <vt:lpstr>طرق وأدوات لحماية الخصوصية في شبكات التواصل الإجتماعي</vt:lpstr>
      <vt:lpstr>نصائح حول استخدام مواقع التواصل الاجتماعي</vt:lpstr>
      <vt:lpstr>نصائح حول استخدام مواقع التواصل الاجتماعي</vt:lpstr>
      <vt:lpstr>نصائح حول استخدام مواقع التواصل الاجتماعي</vt:lpstr>
      <vt:lpstr>نصائح حول استخدام مواقع التواصل الاجتماعي</vt:lpstr>
      <vt:lpstr>نصوص بعض المواد من قانون الجرائم الالكترونية الاردني رقم 27 لسنة 2015</vt:lpstr>
      <vt:lpstr>نصوص بعض المواد من قانون الجرائم الالكترونية الاردني رقم 27 لسنة 2015</vt:lpstr>
      <vt:lpstr>نصوص بعض المواد من قانون الجرائم الالكترونية الاردني رقم 27 لسنة 2015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networks skills 0731101 (1)</dc:title>
  <dc:creator>ola</dc:creator>
  <cp:lastModifiedBy>Raneem</cp:lastModifiedBy>
  <cp:revision>1007</cp:revision>
  <cp:lastPrinted>2017-05-21T10:27:24Z</cp:lastPrinted>
  <dcterms:created xsi:type="dcterms:W3CDTF">2015-02-28T12:48:04Z</dcterms:created>
  <dcterms:modified xsi:type="dcterms:W3CDTF">2019-01-08T20:43:04Z</dcterms:modified>
</cp:coreProperties>
</file>